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8"/>
  </p:notesMasterIdLst>
  <p:sldIdLst>
    <p:sldId id="316" r:id="rId2"/>
    <p:sldId id="263" r:id="rId3"/>
    <p:sldId id="284" r:id="rId4"/>
    <p:sldId id="296" r:id="rId5"/>
    <p:sldId id="297" r:id="rId6"/>
    <p:sldId id="294" r:id="rId7"/>
    <p:sldId id="298" r:id="rId8"/>
    <p:sldId id="310" r:id="rId9"/>
    <p:sldId id="299" r:id="rId10"/>
    <p:sldId id="307" r:id="rId11"/>
    <p:sldId id="300" r:id="rId12"/>
    <p:sldId id="315" r:id="rId13"/>
    <p:sldId id="303" r:id="rId14"/>
    <p:sldId id="287" r:id="rId15"/>
    <p:sldId id="317" r:id="rId16"/>
    <p:sldId id="280" r:id="rId17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920" autoAdjust="0"/>
  </p:normalViewPr>
  <p:slideViewPr>
    <p:cSldViewPr>
      <p:cViewPr varScale="1">
        <p:scale>
          <a:sx n="67" d="100"/>
          <a:sy n="67" d="100"/>
        </p:scale>
        <p:origin x="147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C24334-39D1-4FED-9ECC-61BF1F2EAD02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15B7E5-BAF7-4218-B0B0-25FC89915B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544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5B7E5-BAF7-4218-B0B0-25FC89915BD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3386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5B7E5-BAF7-4218-B0B0-25FC89915BD1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02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436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217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52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298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804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841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647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575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173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95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145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56C9C-8D5F-4210-8FD3-30CC448A4891}" type="datetimeFigureOut">
              <a:rPr lang="en-US" smtClean="0"/>
              <a:pPr/>
              <a:t>6/25/2015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D609D-4776-460D-8825-D8B4AA2C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73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09800" y="1219200"/>
            <a:ext cx="52578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This is a hidden slide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1257300" y="2743200"/>
            <a:ext cx="7162800" cy="2209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Dear honorable teacher please follow the instructions that has given in the </a:t>
            </a:r>
            <a:r>
              <a:rPr lang="en-US" sz="2400" smtClean="0"/>
              <a:t>slide </a:t>
            </a:r>
            <a:r>
              <a:rPr lang="en-US" sz="2400"/>
              <a:t>notes (under the every </a:t>
            </a:r>
            <a:r>
              <a:rPr lang="en-US" sz="2400"/>
              <a:t>slide</a:t>
            </a:r>
            <a:r>
              <a:rPr lang="en-US" sz="2400" smtClean="0"/>
              <a:t>). </a:t>
            </a:r>
            <a:r>
              <a:rPr lang="en-US" sz="2400" dirty="0" smtClean="0"/>
              <a:t>It would be helpful to take a successful class. Thanks a lot. I wish you good luck.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791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609600"/>
            <a:ext cx="5181600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Perfect Participle : </a:t>
            </a:r>
            <a:endParaRPr lang="en-US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1524000"/>
            <a:ext cx="7162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	Perfect Participle is formed by using having before the past participle. It also works as  a verb and  an adjective.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2971800"/>
            <a:ext cx="6172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ctr"/>
            <a:r>
              <a:rPr lang="en-US" sz="2800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Example :</a:t>
            </a:r>
          </a:p>
          <a:p>
            <a:pPr marL="571500" indent="-571500">
              <a:buAutoNum type="romanLcParenR"/>
            </a:pP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Having reached home, he went straight to his mother.</a:t>
            </a:r>
          </a:p>
          <a:p>
            <a:pPr marL="571500" indent="-571500">
              <a:buAutoNum type="romanLcParenR"/>
            </a:pP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Having read the, he gave it to me.</a:t>
            </a:r>
          </a:p>
          <a:p>
            <a:pPr marL="571500" indent="-571500">
              <a:buAutoNum type="romanLcParenR"/>
            </a:pP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Having seen the film, we shed tears.</a:t>
            </a:r>
          </a:p>
          <a:p>
            <a:pPr marL="571500" indent="-571500">
              <a:buAutoNum type="romanLcParenR"/>
            </a:pP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Having eaten rice, he went to bed.</a:t>
            </a:r>
          </a:p>
        </p:txBody>
      </p:sp>
      <p:pic>
        <p:nvPicPr>
          <p:cNvPr id="9" name="Picture 8" descr="eh2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5600" y="3276600"/>
            <a:ext cx="2028860" cy="1981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28800" y="914400"/>
            <a:ext cx="5638800" cy="762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Individual Work</a:t>
            </a:r>
            <a:endParaRPr lang="en-US" sz="4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ound Diagonal Corner Rectangle 2"/>
          <p:cNvSpPr/>
          <p:nvPr/>
        </p:nvSpPr>
        <p:spPr>
          <a:xfrm>
            <a:off x="609600" y="2514600"/>
            <a:ext cx="8153400" cy="3200400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Open your English Grammar book  page no. 22</a:t>
            </a:r>
          </a:p>
          <a:p>
            <a:pPr algn="ctr"/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Read the passage carefully  : </a:t>
            </a:r>
          </a:p>
          <a:p>
            <a:pPr algn="ctr"/>
            <a:r>
              <a:rPr lang="en-US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And pick out the three kinds of participles.</a:t>
            </a:r>
          </a:p>
          <a:p>
            <a:pPr algn="ctr"/>
            <a:endParaRPr lang="en-US" sz="2800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en-US" sz="24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38400" y="533400"/>
            <a:ext cx="4114800" cy="76944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Pair Works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1524000"/>
            <a:ext cx="815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Fill in the following passage using right participles from the box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57201" y="2133600"/>
          <a:ext cx="8229600" cy="68580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600199"/>
                <a:gridCol w="1447800"/>
                <a:gridCol w="1752600"/>
                <a:gridCol w="1555454"/>
                <a:gridCol w="1873547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reaching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closed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waiting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Coming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ringing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3048000"/>
            <a:ext cx="8305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 Before reaching the school,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Saad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heard the final bell (a) …………………………… (b) ………………………….  School, he found the gate (c) ………………………. . So he could not enter the class  (d) …………………. by the class teacher. He was (e)…………………………. outside. 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000" y="5638800"/>
            <a:ext cx="8382000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Ans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: a)  ringing,   b) reaching,   c) closed, d)  plying,  e)  standing.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  <p:bldP spid="7" grpId="0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0" y="457200"/>
            <a:ext cx="4267200" cy="76944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Group Works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1447800"/>
            <a:ext cx="838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Join the following pairs of sentences by using participles </a:t>
            </a:r>
            <a:endParaRPr lang="en-US" sz="28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2133600"/>
            <a:ext cx="8458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AutoNum type="alphaL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 saw the old man. He was walking.</a:t>
            </a:r>
          </a:p>
          <a:p>
            <a:pPr marL="571500" indent="-57150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(I saw the old man was walking).</a:t>
            </a:r>
          </a:p>
          <a:p>
            <a:pPr marL="571500" indent="-571500">
              <a:buAutoNum type="alphaLcPeriod" startAt="2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 put some tea dust in the water. The water was boiling then</a:t>
            </a:r>
          </a:p>
          <a:p>
            <a:pPr marL="571500" indent="-57150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 I put some tea dust in the boiling water).</a:t>
            </a:r>
          </a:p>
          <a:p>
            <a:pPr marL="571500" indent="-571500">
              <a:buAutoNum type="alphaLcPeriod" startAt="3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We visited the area. The area was affected by flood.</a:t>
            </a:r>
          </a:p>
          <a:p>
            <a:pPr marL="571500" indent="-57150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 we visited the flood affected area).</a:t>
            </a:r>
          </a:p>
          <a:p>
            <a:pPr marL="571500" indent="-571500">
              <a:buAutoNum type="alphaLcPeriod" startAt="4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He closed the door. Then he went out for a walk.</a:t>
            </a:r>
          </a:p>
          <a:p>
            <a:pPr marL="571500" indent="-57150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 Having closed the door he went out for a walk ).</a:t>
            </a:r>
          </a:p>
          <a:p>
            <a:pPr marL="571500" indent="-571500">
              <a:buAutoNum type="alphaLcPeriod" startAt="5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Give me some paper. I want to write.</a:t>
            </a:r>
          </a:p>
          <a:p>
            <a:pPr marL="571500" indent="-57150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 give me some writing paper ).</a:t>
            </a: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Callout 1"/>
          <p:cNvSpPr/>
          <p:nvPr/>
        </p:nvSpPr>
        <p:spPr>
          <a:xfrm>
            <a:off x="5181600" y="304800"/>
            <a:ext cx="3429000" cy="2057400"/>
          </a:xfrm>
          <a:prstGeom prst="cloudCallout">
            <a:avLst>
              <a:gd name="adj1" fmla="val -77038"/>
              <a:gd name="adj2" fmla="val 77543"/>
            </a:avLst>
          </a:prstGeom>
          <a:noFill/>
          <a:ln w="3175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002060"/>
                </a:solidFill>
                <a:latin typeface="Stencil" pitchFamily="82" charset="0"/>
                <a:cs typeface="Times New Roman" pitchFamily="18" charset="0"/>
              </a:rPr>
              <a:t>HOME WORK</a:t>
            </a:r>
            <a:endParaRPr lang="en-US" sz="4000" dirty="0">
              <a:solidFill>
                <a:srgbClr val="002060"/>
              </a:solidFill>
              <a:latin typeface="Stencil" pitchFamily="82" charset="0"/>
              <a:cs typeface="Times New Roman" pitchFamily="18" charset="0"/>
            </a:endParaRPr>
          </a:p>
        </p:txBody>
      </p:sp>
      <p:pic>
        <p:nvPicPr>
          <p:cNvPr id="3" name="Picture 2" descr="Hom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1524000"/>
            <a:ext cx="4136571" cy="285993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4" name="Rounded Rectangle 3"/>
          <p:cNvSpPr/>
          <p:nvPr/>
        </p:nvSpPr>
        <p:spPr>
          <a:xfrm>
            <a:off x="914400" y="4876800"/>
            <a:ext cx="7696200" cy="12954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3175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Complete the exercise ‘C’ with participles :</a:t>
            </a:r>
          </a:p>
          <a:p>
            <a:pPr algn="ctr"/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Page – 25 of your Grammar book.</a:t>
            </a:r>
            <a:endParaRPr lang="en-US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228600"/>
            <a:ext cx="6248400" cy="1600200"/>
          </a:xfrm>
          <a:prstGeom prst="rect">
            <a:avLst/>
          </a:prstGeom>
          <a:noFill/>
        </p:spPr>
        <p:txBody>
          <a:bodyPr wrap="none" rtlCol="0">
            <a:prstTxWarp prst="textInflateTop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40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ook Antiqua" pitchFamily="18" charset="0"/>
                <a:cs typeface="MonooMJ" pitchFamily="2" charset="0"/>
              </a:rPr>
              <a:t>Acknowledgement</a:t>
            </a:r>
            <a:endParaRPr lang="en-US" sz="4000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Book Antiqua" pitchFamily="18" charset="0"/>
              <a:cs typeface="MonooMJ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0" y="2028735"/>
            <a:ext cx="7924800" cy="120032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We would like to express our cordial gratitude to the  Ministry of Education, Directorate of Secondary &amp; Higher Education, NCTB, a2i</a:t>
            </a:r>
            <a:endParaRPr lang="en-US" sz="2400" b="1" dirty="0">
              <a:solidFill>
                <a:srgbClr val="003399"/>
              </a:solidFill>
              <a:latin typeface="Book Antiqua" pitchFamily="18" charset="0"/>
              <a:cs typeface="Nikosh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3695700" y="3387520"/>
            <a:ext cx="1905000" cy="752565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bg1">
                    <a:lumMod val="95000"/>
                  </a:schemeClr>
                </a:solidFill>
                <a:latin typeface="Book Antiqua" pitchFamily="18" charset="0"/>
                <a:cs typeface="Nikosh" pitchFamily="2" charset="0"/>
              </a:rPr>
              <a:t>and</a:t>
            </a:r>
          </a:p>
        </p:txBody>
      </p:sp>
      <p:sp>
        <p:nvSpPr>
          <p:cNvPr id="8" name="Rectangle 7"/>
          <p:cNvSpPr/>
          <p:nvPr/>
        </p:nvSpPr>
        <p:spPr>
          <a:xfrm>
            <a:off x="838200" y="4298541"/>
            <a:ext cx="7772400" cy="2129555"/>
          </a:xfrm>
          <a:prstGeom prst="rect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the panel of honorable editors ( Md. Jahangir </a:t>
            </a:r>
            <a:r>
              <a:rPr lang="en-US" sz="2400" b="1" dirty="0" err="1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Hasan</a:t>
            </a:r>
            <a:r>
              <a:rPr lang="en-US" sz="2400" b="1" dirty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, </a:t>
            </a:r>
            <a:r>
              <a:rPr lang="en-US" sz="2400" b="1" dirty="0" smtClean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Associate </a:t>
            </a:r>
            <a:r>
              <a:rPr lang="en-US" sz="2400" b="1" dirty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Professor (English) TTC, </a:t>
            </a:r>
            <a:r>
              <a:rPr lang="en-US" sz="2400" b="1" dirty="0" err="1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Rangpur</a:t>
            </a:r>
            <a:r>
              <a:rPr lang="en-US" sz="2400" b="1" dirty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, </a:t>
            </a:r>
            <a:r>
              <a:rPr lang="en-US" sz="2400" b="1" dirty="0" err="1" smtClean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Ranjit</a:t>
            </a:r>
            <a:r>
              <a:rPr lang="en-US" sz="2400" b="1" dirty="0" smtClean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 </a:t>
            </a:r>
            <a:r>
              <a:rPr lang="en-US" sz="2400" b="1" dirty="0" err="1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Poddar</a:t>
            </a:r>
            <a:r>
              <a:rPr lang="en-US" sz="2400" b="1" dirty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, </a:t>
            </a:r>
            <a:r>
              <a:rPr lang="en-US" sz="2400" b="1" dirty="0" smtClean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Associate </a:t>
            </a:r>
            <a:r>
              <a:rPr lang="en-US" sz="2400" b="1" dirty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Professor (English) TTC, Dhaka, and </a:t>
            </a:r>
            <a:r>
              <a:rPr lang="en-US" sz="2400" b="1" dirty="0" err="1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Urmila</a:t>
            </a:r>
            <a:r>
              <a:rPr lang="en-US" sz="2400" b="1" dirty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 Ahmed, </a:t>
            </a:r>
            <a:r>
              <a:rPr lang="en-US" sz="2400" b="1" dirty="0" smtClean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Associate </a:t>
            </a:r>
            <a:r>
              <a:rPr lang="en-US" sz="2400" b="1" dirty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Professor (English) TTC, Dhaka, to enrich the contents.</a:t>
            </a:r>
          </a:p>
        </p:txBody>
      </p:sp>
      <p:sp>
        <p:nvSpPr>
          <p:cNvPr id="9" name="Rectangle 8"/>
          <p:cNvSpPr/>
          <p:nvPr/>
        </p:nvSpPr>
        <p:spPr>
          <a:xfrm>
            <a:off x="76200" y="76200"/>
            <a:ext cx="8991600" cy="67056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694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4294967295"/>
          </p:nvPr>
        </p:nvSpPr>
        <p:spPr>
          <a:xfrm>
            <a:off x="838200" y="4724400"/>
            <a:ext cx="7162800" cy="1524000"/>
          </a:xfr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7200" dirty="0" smtClean="0">
                <a:solidFill>
                  <a:srgbClr val="002060"/>
                </a:solidFill>
                <a:latin typeface="Stencil" pitchFamily="82" charset="0"/>
                <a:cs typeface="Times New Roman" pitchFamily="18" charset="0"/>
              </a:rPr>
              <a:t>THE END.</a:t>
            </a:r>
            <a:endParaRPr lang="en-US" sz="7200" dirty="0">
              <a:solidFill>
                <a:srgbClr val="002060"/>
              </a:solidFill>
              <a:latin typeface="Stencil" pitchFamily="82" charset="0"/>
              <a:cs typeface="Times New Roman" pitchFamily="18" charset="0"/>
            </a:endParaRPr>
          </a:p>
        </p:txBody>
      </p:sp>
      <p:pic>
        <p:nvPicPr>
          <p:cNvPr id="6" name="Picture 5" descr="pj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0" y="1371600"/>
            <a:ext cx="3810000" cy="29718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458581806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219200" y="762000"/>
            <a:ext cx="6705600" cy="914400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smtClean="0">
                <a:solidFill>
                  <a:srgbClr val="002060"/>
                </a:solidFill>
                <a:latin typeface="Elephant" pitchFamily="18" charset="0"/>
                <a:cs typeface="Times New Roman" pitchFamily="18" charset="0"/>
              </a:rPr>
              <a:t>WELCOME</a:t>
            </a:r>
            <a:endParaRPr lang="en-US" sz="6600" dirty="0">
              <a:solidFill>
                <a:srgbClr val="002060"/>
              </a:solidFill>
              <a:latin typeface="Elephant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00200" y="5715000"/>
            <a:ext cx="5715000" cy="76200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002060"/>
                </a:solidFill>
                <a:latin typeface="Elephant" pitchFamily="18" charset="0"/>
                <a:cs typeface="Times New Roman" pitchFamily="18" charset="0"/>
              </a:rPr>
              <a:t>HOW  ARE  YOU ?</a:t>
            </a:r>
            <a:endParaRPr lang="en-US" sz="3600" dirty="0">
              <a:solidFill>
                <a:srgbClr val="002060"/>
              </a:solidFill>
              <a:latin typeface="Elephant" pitchFamily="18" charset="0"/>
              <a:cs typeface="Times New Roman" pitchFamily="18" charset="0"/>
            </a:endParaRPr>
          </a:p>
        </p:txBody>
      </p:sp>
      <p:pic>
        <p:nvPicPr>
          <p:cNvPr id="7" name="Picture 6" descr="rose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1752600"/>
            <a:ext cx="3773112" cy="366960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65461208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514600" y="533400"/>
            <a:ext cx="4038600" cy="838200"/>
          </a:xfrm>
          <a:prstGeom prst="round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rgbClr val="FFFF00"/>
                </a:solidFill>
              </a:rPr>
              <a:t>  </a:t>
            </a:r>
            <a:r>
              <a:rPr lang="en-US" sz="4400" dirty="0" smtClean="0">
                <a:solidFill>
                  <a:srgbClr val="002060"/>
                </a:solidFill>
                <a:latin typeface="Elephant" pitchFamily="18" charset="0"/>
                <a:cs typeface="Times New Roman" pitchFamily="18" charset="0"/>
              </a:rPr>
              <a:t>IDENTITY</a:t>
            </a:r>
            <a:endParaRPr lang="en-US" sz="4400" dirty="0">
              <a:solidFill>
                <a:srgbClr val="002060"/>
              </a:solidFill>
              <a:latin typeface="Elephant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667000" y="1524000"/>
            <a:ext cx="5334000" cy="1981200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SK.MD. HARUNAR RASHID.</a:t>
            </a:r>
          </a:p>
          <a:p>
            <a:pPr algn="ctr"/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Senior Teacher</a:t>
            </a:r>
          </a:p>
          <a:p>
            <a:pPr algn="ctr"/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Sonatola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Model High School</a:t>
            </a:r>
          </a:p>
          <a:p>
            <a:pPr algn="ctr"/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Sonatola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Bogra</a:t>
            </a: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67000" y="3962400"/>
            <a:ext cx="5334000" cy="22098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Lesson</a:t>
            </a:r>
          </a:p>
          <a:p>
            <a:pPr algn="ctr"/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ENGLISH GRAMMAR.</a:t>
            </a:r>
          </a:p>
          <a:p>
            <a:pPr algn="ctr"/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Class : Nine &amp; Ten</a:t>
            </a:r>
          </a:p>
          <a:p>
            <a:pPr algn="ctr"/>
            <a:r>
              <a:rPr lang="en-US" sz="3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Unit : Four, Lesson - 1.</a:t>
            </a:r>
          </a:p>
        </p:txBody>
      </p:sp>
      <p:pic>
        <p:nvPicPr>
          <p:cNvPr id="7" name="Picture 6" descr="Myself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1828800"/>
            <a:ext cx="810491" cy="1309511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9" name="Picture 8" descr="six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4191000"/>
            <a:ext cx="1082040" cy="158496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1219200" y="5334000"/>
            <a:ext cx="6781800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 : Sir, here </a:t>
            </a:r>
            <a:r>
              <a:rPr lang="en-US" sz="32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flying</a:t>
            </a:r>
            <a:r>
              <a:rPr lang="en-US" sz="32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is present participle</a:t>
            </a:r>
            <a:endParaRPr lang="en-US" sz="32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4572000"/>
            <a:ext cx="7620000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 : Do you know,  here 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flying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what kinds of verb ?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9" descr="bf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457200"/>
            <a:ext cx="4171950" cy="28956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752600" y="3657600"/>
            <a:ext cx="4953000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Look at the </a:t>
            </a:r>
            <a:r>
              <a:rPr lang="en-US" sz="32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flying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bird.</a:t>
            </a:r>
            <a:endParaRPr lang="en-US" sz="32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838200"/>
            <a:ext cx="4953000" cy="646331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Elephant" pitchFamily="18" charset="0"/>
                <a:cs typeface="Times New Roman" pitchFamily="18" charset="0"/>
              </a:rPr>
              <a:t>Lesson Declaration </a:t>
            </a:r>
            <a:endParaRPr lang="en-US" sz="3600" dirty="0">
              <a:latin typeface="Elephant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19200" y="1905000"/>
            <a:ext cx="7086600" cy="3505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So today we shall discuss about</a:t>
            </a:r>
          </a:p>
          <a:p>
            <a:pPr algn="ctr"/>
            <a:endParaRPr lang="en-US" sz="3600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8800" dirty="0" smtClean="0">
                <a:solidFill>
                  <a:srgbClr val="002060"/>
                </a:solidFill>
                <a:latin typeface="Elephant" pitchFamily="18" charset="0"/>
                <a:cs typeface="Times New Roman" pitchFamily="18" charset="0"/>
              </a:rPr>
              <a:t>Participle</a:t>
            </a:r>
            <a:endParaRPr lang="en-US" sz="8800" dirty="0">
              <a:solidFill>
                <a:srgbClr val="002060"/>
              </a:solidFill>
              <a:latin typeface="Elephant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9200" y="609600"/>
            <a:ext cx="6705600" cy="707886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7030A0"/>
                </a:solidFill>
                <a:latin typeface="Stencil" pitchFamily="82" charset="0"/>
                <a:cs typeface="Times New Roman" pitchFamily="18" charset="0"/>
              </a:rPr>
              <a:t>LESSON OUTCONES</a:t>
            </a:r>
            <a:endParaRPr lang="en-US" sz="4000" dirty="0">
              <a:solidFill>
                <a:srgbClr val="7030A0"/>
              </a:solidFill>
              <a:latin typeface="Stencil" pitchFamily="82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1676400"/>
            <a:ext cx="8077200" cy="365760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By the end of the lesson students will have </a:t>
            </a:r>
          </a:p>
          <a:p>
            <a:pPr algn="ctr"/>
            <a:endParaRPr lang="en-US" sz="2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learnt what participle means.</a:t>
            </a:r>
          </a:p>
          <a:p>
            <a:pPr>
              <a:buFont typeface="Wingdings" pitchFamily="2" charset="2"/>
              <a:buChar char="Ø"/>
            </a:pP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learnt the uses of different participles.</a:t>
            </a:r>
          </a:p>
          <a:p>
            <a:pPr>
              <a:buFont typeface="Wingdings" pitchFamily="2" charset="2"/>
              <a:buChar char="Ø"/>
            </a:pP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learnt  finding out different  participles.</a:t>
            </a:r>
          </a:p>
          <a:p>
            <a:pPr>
              <a:buFont typeface="Wingdings" pitchFamily="2" charset="2"/>
              <a:buChar char="Ø"/>
            </a:pP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learnt filling the gaps using participles.</a:t>
            </a:r>
          </a:p>
          <a:p>
            <a:pPr>
              <a:buFont typeface="Wingdings" pitchFamily="2" charset="2"/>
              <a:buChar char="Ø"/>
            </a:pP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Join the pairs of sentences by using participles.</a:t>
            </a:r>
            <a:endParaRPr lang="en-US" sz="28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381000"/>
            <a:ext cx="6096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Definition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Participle</a:t>
            </a:r>
            <a:endParaRPr lang="en-US" sz="4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1371600"/>
            <a:ext cx="731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A participle is a form of  verb working as both an adjective and a verb in the sentence.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81200" y="2819400"/>
            <a:ext cx="5105400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Kinds of Participle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0" y="3657600"/>
            <a:ext cx="289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38200" y="4191000"/>
            <a:ext cx="3657600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1. Present Participle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1295400" y="3505200"/>
            <a:ext cx="678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There are three kinds of Participle.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724400" y="4191000"/>
            <a:ext cx="3962400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Eating , doing, going etc.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38200" y="5029200"/>
            <a:ext cx="3657600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2.  Past Participle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38200" y="5867400"/>
            <a:ext cx="3657600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3. Perfect Participle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724400" y="5029200"/>
            <a:ext cx="3962400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Ate,  did,  went etc.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724400" y="5867400"/>
            <a:ext cx="4114800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Having eaten, having done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7" grpId="0" animBg="1"/>
      <p:bldP spid="85" grpId="0"/>
      <p:bldP spid="14" grpId="0" animBg="1"/>
      <p:bldP spid="15" grpId="0" animBg="1"/>
      <p:bldP spid="16" grpId="0" animBg="1"/>
      <p:bldP spid="20" grpId="0" animBg="1"/>
      <p:bldP spid="2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685800"/>
            <a:ext cx="6096000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Definition of  Present Participle.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1524000"/>
            <a:ext cx="8153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A Present Participle expresses an action going on. It is formed by adding  ‘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ing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’ to verb in the sentence. When a participle works as an Adjective, it qualifies the noun.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3124200"/>
            <a:ext cx="64008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u="sng" dirty="0" smtClean="0">
                <a:latin typeface="Times New Roman" pitchFamily="18" charset="0"/>
                <a:cs typeface="Times New Roman" pitchFamily="18" charset="0"/>
              </a:rPr>
              <a:t>Examples :</a:t>
            </a:r>
          </a:p>
          <a:p>
            <a:pPr marL="571500" indent="-571500">
              <a:buAutoNum type="romanLcParenR"/>
            </a:pP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A rolling stone gathers no moss.</a:t>
            </a:r>
          </a:p>
          <a:p>
            <a:pPr marL="571500" indent="-571500"/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 rolling qualifies stone).</a:t>
            </a:r>
          </a:p>
          <a:p>
            <a:pPr marL="571500" indent="-571500">
              <a:buAutoNum type="romanLcParenR" startAt="2"/>
            </a:pP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The hunter looked at the flying bird</a:t>
            </a:r>
          </a:p>
          <a:p>
            <a:pPr marL="571500" indent="-571500"/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(flying qualifies bird).</a:t>
            </a:r>
          </a:p>
          <a:p>
            <a:pPr marL="571500" indent="-571500">
              <a:buAutoNum type="romanLcParenR" startAt="3"/>
            </a:pP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Give me some writing paper</a:t>
            </a:r>
          </a:p>
          <a:p>
            <a:pPr marL="571500" indent="-571500"/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(writing qualifies paper)</a:t>
            </a:r>
            <a:endParaRPr lang="en-US" sz="28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 descr="pj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0" y="3581400"/>
            <a:ext cx="2438400" cy="22871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609600"/>
            <a:ext cx="6629400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 Definition of Past Participle :</a:t>
            </a:r>
            <a:endParaRPr lang="en-US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1524000"/>
            <a:ext cx="7696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It is the past participle form of a  verb. It works both as a verb and an adjective.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2971800"/>
            <a:ext cx="65532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ctr"/>
            <a:r>
              <a:rPr lang="en-US" sz="2800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Examples :</a:t>
            </a:r>
          </a:p>
          <a:p>
            <a:pPr marL="571500" indent="-571500">
              <a:buAutoNum type="romanLcParenR"/>
            </a:pP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 burnt child dreads the fire.</a:t>
            </a:r>
          </a:p>
          <a:p>
            <a:pPr marL="571500" indent="-571500">
              <a:buAutoNum type="romanLcParenR"/>
            </a:pPr>
            <a:r>
              <a:rPr lang="en-US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 Minister came to visit the </a:t>
            </a:r>
          </a:p>
          <a:p>
            <a:pPr marL="571500" indent="-571500"/>
            <a:r>
              <a:rPr lang="en-US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eroded riverbanks.</a:t>
            </a:r>
          </a:p>
          <a:p>
            <a:pPr marL="571500" indent="-571500">
              <a:buAutoNum type="romanLcParenR"/>
            </a:pP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There is a broken chair in the room.</a:t>
            </a:r>
          </a:p>
          <a:p>
            <a:pPr marL="571500" indent="-571500">
              <a:buAutoNum type="romanLcParenR"/>
            </a:pPr>
            <a:r>
              <a:rPr lang="en-US" sz="28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They will not receive the rejected goods.</a:t>
            </a:r>
          </a:p>
          <a:p>
            <a:pPr marL="571500" indent="-571500">
              <a:buAutoNum type="romanLcParenR"/>
            </a:pPr>
            <a:r>
              <a:rPr lang="en-US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Anwar has built a house.</a:t>
            </a:r>
          </a:p>
          <a:p>
            <a:pPr marL="514350" indent="-514350"/>
            <a:endParaRPr lang="en-US" sz="28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 descr="nn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9800" y="2514600"/>
            <a:ext cx="2209800" cy="22860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2064</TotalTime>
  <Words>608</Words>
  <Application>Microsoft Office PowerPoint</Application>
  <PresentationFormat>On-screen Show (4:3)</PresentationFormat>
  <Paragraphs>98</Paragraphs>
  <Slides>16</Slides>
  <Notes>2</Notes>
  <HiddenSlides>1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Arial</vt:lpstr>
      <vt:lpstr>Book Antiqua</vt:lpstr>
      <vt:lpstr>Calibri</vt:lpstr>
      <vt:lpstr>Elephant</vt:lpstr>
      <vt:lpstr>MonooMJ</vt:lpstr>
      <vt:lpstr>Nikosh</vt:lpstr>
      <vt:lpstr>Stencil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TSS</dc:creator>
  <cp:lastModifiedBy>MR.HARUN</cp:lastModifiedBy>
  <cp:revision>259</cp:revision>
  <cp:lastPrinted>2013-04-24T06:22:17Z</cp:lastPrinted>
  <dcterms:created xsi:type="dcterms:W3CDTF">2013-04-21T06:16:47Z</dcterms:created>
  <dcterms:modified xsi:type="dcterms:W3CDTF">2015-06-25T07:13:16Z</dcterms:modified>
</cp:coreProperties>
</file>